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27272"/>
              <a:buChar char="●"/>
              <a:defRPr sz="1100"/>
            </a:lvl1pPr>
            <a:lvl2pPr lvl="1">
              <a:spcBef>
                <a:spcPts val="0"/>
              </a:spcBef>
              <a:buSzPct val="127272"/>
              <a:buChar char="○"/>
              <a:defRPr sz="1100"/>
            </a:lvl2pPr>
            <a:lvl3pPr lvl="2">
              <a:spcBef>
                <a:spcPts val="0"/>
              </a:spcBef>
              <a:buSzPct val="127272"/>
              <a:buChar char="■"/>
              <a:defRPr sz="1100"/>
            </a:lvl3pPr>
            <a:lvl4pPr lvl="3">
              <a:spcBef>
                <a:spcPts val="0"/>
              </a:spcBef>
              <a:buSzPct val="127272"/>
              <a:buChar char="●"/>
              <a:defRPr sz="1100"/>
            </a:lvl4pPr>
            <a:lvl5pPr lvl="4">
              <a:spcBef>
                <a:spcPts val="0"/>
              </a:spcBef>
              <a:buSzPct val="127272"/>
              <a:buChar char="○"/>
              <a:defRPr sz="1100"/>
            </a:lvl5pPr>
            <a:lvl6pPr lvl="5">
              <a:spcBef>
                <a:spcPts val="0"/>
              </a:spcBef>
              <a:buSzPct val="127272"/>
              <a:buChar char="■"/>
              <a:defRPr sz="1100"/>
            </a:lvl6pPr>
            <a:lvl7pPr lvl="6">
              <a:spcBef>
                <a:spcPts val="0"/>
              </a:spcBef>
              <a:buSzPct val="127272"/>
              <a:buChar char="●"/>
              <a:defRPr sz="1100"/>
            </a:lvl7pPr>
            <a:lvl8pPr lvl="7">
              <a:spcBef>
                <a:spcPts val="0"/>
              </a:spcBef>
              <a:buSzPct val="127272"/>
              <a:buChar char="○"/>
              <a:defRPr sz="1100"/>
            </a:lvl8pPr>
            <a:lvl9pPr lvl="8">
              <a:spcBef>
                <a:spcPts val="0"/>
              </a:spcBef>
              <a:buSzPct val="127272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9" name="Shape 3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w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w" sz="1000">
                <a:solidFill>
                  <a:schemeClr val="dk2"/>
                </a:solidFill>
              </a:rPr>
              <a:t>‹#›</a:t>
            </a:fld>
          </a:p>
        </p:txBody>
      </p:sp>
      <p:pic>
        <p:nvPicPr>
          <p:cNvPr id="9" name="Shape 9"/>
          <p:cNvPicPr preferRelativeResize="0"/>
          <p:nvPr/>
        </p:nvPicPr>
        <p:blipFill rotWithShape="1">
          <a:blip r:embed="rId1">
            <a:alphaModFix/>
          </a:blip>
          <a:srcRect b="12353" l="2917" r="3255" t="2212"/>
          <a:stretch/>
        </p:blipFill>
        <p:spPr>
          <a:xfrm>
            <a:off x="0" y="4005950"/>
            <a:ext cx="1941675" cy="11375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triathlon.co.il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youtu.be/ZfL3kUglj3A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Relationship Id="rId4" Type="http://schemas.openxmlformats.org/officeDocument/2006/relationships/hyperlink" Target="http://www.trainingpeaks.com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5" Type="http://schemas.openxmlformats.org/officeDocument/2006/relationships/image" Target="../media/image2.jpg"/><Relationship Id="rId6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-zen (1) (1).jpg" id="55" name="Shape 55"/>
          <p:cNvPicPr preferRelativeResize="0"/>
          <p:nvPr/>
        </p:nvPicPr>
        <p:blipFill rotWithShape="1">
          <a:blip r:embed="rId3">
            <a:alphaModFix amt="70000"/>
          </a:blip>
          <a:srcRect b="0" l="15167" r="15160" t="0"/>
          <a:stretch/>
        </p:blipFill>
        <p:spPr>
          <a:xfrm>
            <a:off x="2707168" y="0"/>
            <a:ext cx="3577263" cy="5143496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/>
          <p:nvPr>
            <p:ph type="ctrTitle"/>
          </p:nvPr>
        </p:nvSpPr>
        <p:spPr>
          <a:xfrm>
            <a:off x="189450" y="1190175"/>
            <a:ext cx="8612700" cy="926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4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w" u="sng">
                <a:solidFill>
                  <a:schemeClr val="hlink"/>
                </a:solidFill>
                <a:hlinkClick r:id="rId3"/>
              </a:rPr>
              <a:t>www.triathlon.co.il</a:t>
            </a:r>
          </a:p>
        </p:txBody>
      </p:sp>
      <p:sp>
        <p:nvSpPr>
          <p:cNvPr id="62" name="Shape 6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1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11700" y="506275"/>
            <a:ext cx="8520600" cy="995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1" algn="r">
              <a:spcBef>
                <a:spcPts val="0"/>
              </a:spcBef>
              <a:buNone/>
            </a:pPr>
            <a:r>
              <a:rPr lang="iw" sz="3600"/>
              <a:t>חציון #2 2017...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11700" y="1737925"/>
            <a:ext cx="8520600" cy="3105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1000" lvl="0" marL="45720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✓"/>
            </a:pPr>
            <a:r>
              <a:rPr lang="iw" sz="2400">
                <a:solidFill>
                  <a:schemeClr val="dk1"/>
                </a:solidFill>
                <a:highlight>
                  <a:srgbClr val="FAFAFA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צ'אלנג'</a:t>
            </a:r>
            <a:r>
              <a:rPr lang="iw" sz="2400">
                <a:solidFill>
                  <a:schemeClr val="dk1"/>
                </a:solidFill>
                <a:highlight>
                  <a:srgbClr val="FAFAFA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רוט 9/7/2017</a:t>
            </a:r>
          </a:p>
          <a:p>
            <a:pPr indent="-381000" lvl="0" marL="45720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✓"/>
            </a:pPr>
            <a:r>
              <a:rPr lang="iw" sz="2400">
                <a:solidFill>
                  <a:schemeClr val="dk1"/>
                </a:solidFill>
                <a:highlight>
                  <a:srgbClr val="FAFAFA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מחנה הכנה לאילת+ מודל גן שמואל</a:t>
            </a:r>
          </a:p>
          <a:p>
            <a:pPr indent="-381000" lvl="0" marL="45720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✓"/>
            </a:pPr>
            <a:r>
              <a:rPr lang="iw" sz="2400">
                <a:solidFill>
                  <a:schemeClr val="dk1"/>
                </a:solidFill>
                <a:highlight>
                  <a:srgbClr val="FAFAFA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בית השאנטי 21/10</a:t>
            </a:r>
          </a:p>
          <a:p>
            <a:pPr indent="-381000" lvl="0" marL="45720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✓"/>
            </a:pPr>
            <a:r>
              <a:rPr lang="iw" sz="2400">
                <a:solidFill>
                  <a:schemeClr val="dk1"/>
                </a:solidFill>
                <a:highlight>
                  <a:srgbClr val="FAFAFA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טריאתלון גן שמואל</a:t>
            </a:r>
          </a:p>
          <a:p>
            <a:pPr indent="-381000" lvl="0" marL="45720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✓"/>
            </a:pPr>
            <a:r>
              <a:rPr lang="iw" sz="2400">
                <a:solidFill>
                  <a:schemeClr val="dk1"/>
                </a:solidFill>
                <a:highlight>
                  <a:srgbClr val="FAFAFA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ריצה מסכמת למדברי</a:t>
            </a:r>
          </a:p>
          <a:p>
            <a:pPr indent="-381000" lvl="0" marL="45720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⟲"/>
            </a:pPr>
            <a:r>
              <a:rPr lang="iw" sz="2400">
                <a:solidFill>
                  <a:schemeClr val="dk1"/>
                </a:solidFill>
                <a:highlight>
                  <a:srgbClr val="FAFAFA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מרתון מדברי 10/21.1/42.195</a:t>
            </a:r>
          </a:p>
          <a:p>
            <a:pPr indent="-381000" lvl="0" marL="45720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⟲"/>
            </a:pPr>
            <a:r>
              <a:rPr lang="iw" sz="2400">
                <a:solidFill>
                  <a:schemeClr val="dk1"/>
                </a:solidFill>
                <a:highlight>
                  <a:srgbClr val="FAFAFA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טריאתלון אילת (23)</a:t>
            </a:r>
          </a:p>
          <a:p>
            <a:pPr indent="-381000" lvl="0" marL="457200" rtl="1" algn="r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⟲"/>
            </a:pPr>
            <a:r>
              <a:rPr lang="iw" sz="2400">
                <a:solidFill>
                  <a:schemeClr val="dk1"/>
                </a:solidFill>
                <a:highlight>
                  <a:srgbClr val="FAFAFA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מחנה אימונים לקראת </a:t>
            </a:r>
            <a:r>
              <a:rPr lang="iw" sz="2400" u="sng">
                <a:solidFill>
                  <a:schemeClr val="hlink"/>
                </a:solidFill>
                <a:highlight>
                  <a:srgbClr val="FAFAFA"/>
                </a:highlight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ישראמן 2018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ctrTitle"/>
          </p:nvPr>
        </p:nvSpPr>
        <p:spPr>
          <a:xfrm>
            <a:off x="311700" y="506275"/>
            <a:ext cx="8520600" cy="995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1" algn="r">
              <a:spcBef>
                <a:spcPts val="0"/>
              </a:spcBef>
              <a:buNone/>
            </a:pPr>
            <a:r>
              <a:rPr lang="iw" sz="3600"/>
              <a:t>חציון #1 2018</a:t>
            </a:r>
          </a:p>
        </p:txBody>
      </p:sp>
      <p:sp>
        <p:nvSpPr>
          <p:cNvPr id="74" name="Shape 74"/>
          <p:cNvSpPr txBox="1"/>
          <p:nvPr>
            <p:ph idx="1" type="subTitle"/>
          </p:nvPr>
        </p:nvSpPr>
        <p:spPr>
          <a:xfrm>
            <a:off x="311700" y="1737925"/>
            <a:ext cx="8520600" cy="2695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1000" lvl="0" marL="45720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⟲"/>
            </a:pPr>
            <a:r>
              <a:rPr lang="iw" sz="2400">
                <a:solidFill>
                  <a:schemeClr val="dk1"/>
                </a:solidFill>
                <a:highlight>
                  <a:srgbClr val="FAFAFA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ישראמן + דולפיזן - חצי / מלא / שלשות</a:t>
            </a:r>
          </a:p>
          <a:p>
            <a:pPr indent="-381000" lvl="0" marL="45720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⟲"/>
            </a:pPr>
            <a:r>
              <a:rPr lang="iw" sz="2400">
                <a:solidFill>
                  <a:schemeClr val="dk1"/>
                </a:solidFill>
                <a:highlight>
                  <a:srgbClr val="FAFAFA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גרנד פונדו ים המלח</a:t>
            </a:r>
          </a:p>
          <a:p>
            <a:pPr indent="-381000" lvl="0" marL="45720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⟲"/>
            </a:pPr>
            <a:r>
              <a:rPr lang="iw" sz="2400">
                <a:solidFill>
                  <a:schemeClr val="dk1"/>
                </a:solidFill>
                <a:highlight>
                  <a:srgbClr val="FAFAFA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קורס מתחילים בריצה</a:t>
            </a:r>
          </a:p>
          <a:p>
            <a:pPr indent="-381000" lvl="0" marL="45720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⟲"/>
            </a:pPr>
            <a:r>
              <a:rPr lang="iw" sz="2400">
                <a:solidFill>
                  <a:schemeClr val="dk1"/>
                </a:solidFill>
                <a:highlight>
                  <a:srgbClr val="FAFAFA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מרתון תל אביב</a:t>
            </a:r>
          </a:p>
          <a:p>
            <a:pPr indent="-381000" lvl="0" marL="45720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⟲"/>
            </a:pPr>
            <a:r>
              <a:rPr b="1" lang="iw" sz="2400">
                <a:solidFill>
                  <a:schemeClr val="dk1"/>
                </a:solidFill>
                <a:highlight>
                  <a:srgbClr val="FAFAFA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מרתון וינה (22/4)</a:t>
            </a:r>
          </a:p>
          <a:p>
            <a:pPr indent="-381000" lvl="0" marL="45720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⟲"/>
            </a:pPr>
            <a:r>
              <a:rPr lang="iw" sz="2400">
                <a:solidFill>
                  <a:schemeClr val="dk1"/>
                </a:solidFill>
                <a:highlight>
                  <a:srgbClr val="FAFAFA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גרנד פונדו ירושלים (27/4)</a:t>
            </a:r>
          </a:p>
          <a:p>
            <a:pPr indent="-381000" lvl="0" marL="457200" rtl="1" algn="r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⟲"/>
            </a:pPr>
            <a:r>
              <a:rPr b="1" lang="iw" sz="2400">
                <a:solidFill>
                  <a:schemeClr val="dk1"/>
                </a:solidFill>
                <a:highlight>
                  <a:srgbClr val="FAFAFA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מסע אופניים מאי 2018 איטליה </a:t>
            </a:r>
            <a:r>
              <a:rPr b="1" lang="iw" sz="1400">
                <a:solidFill>
                  <a:schemeClr val="dk1"/>
                </a:solidFill>
                <a:highlight>
                  <a:srgbClr val="FAFAFA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(+מחנה אימון טריאתלון)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ctrTitle"/>
          </p:nvPr>
        </p:nvSpPr>
        <p:spPr>
          <a:xfrm>
            <a:off x="311700" y="506275"/>
            <a:ext cx="8520600" cy="995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1" algn="r">
              <a:spcBef>
                <a:spcPts val="0"/>
              </a:spcBef>
              <a:buNone/>
            </a:pPr>
            <a:r>
              <a:rPr lang="iw" sz="3600"/>
              <a:t>2018...</a:t>
            </a:r>
          </a:p>
        </p:txBody>
      </p:sp>
      <p:sp>
        <p:nvSpPr>
          <p:cNvPr id="80" name="Shape 80"/>
          <p:cNvSpPr txBox="1"/>
          <p:nvPr>
            <p:ph idx="1" type="subTitle"/>
          </p:nvPr>
        </p:nvSpPr>
        <p:spPr>
          <a:xfrm>
            <a:off x="311700" y="1291500"/>
            <a:ext cx="8520600" cy="3358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1000" lvl="0" marL="45720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⟲"/>
            </a:pPr>
            <a:r>
              <a:rPr lang="iw" sz="2400">
                <a:solidFill>
                  <a:schemeClr val="dk1"/>
                </a:solidFill>
                <a:highlight>
                  <a:srgbClr val="FAFAFA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קורס טריאתלון + </a:t>
            </a:r>
            <a:r>
              <a:rPr lang="iw" sz="2400">
                <a:solidFill>
                  <a:schemeClr val="dk1"/>
                </a:solidFill>
                <a:highlight>
                  <a:srgbClr val="FAFAFA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טריאתלון תל אביב</a:t>
            </a:r>
          </a:p>
          <a:p>
            <a:pPr indent="-381000" lvl="0" marL="45720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⟲"/>
            </a:pPr>
            <a:r>
              <a:rPr lang="iw" sz="2400">
                <a:solidFill>
                  <a:schemeClr val="dk1"/>
                </a:solidFill>
                <a:highlight>
                  <a:srgbClr val="FAFAFA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אולטרא מרתון סובב עמק (21 / 33 / 61 / 100?...)</a:t>
            </a:r>
          </a:p>
          <a:p>
            <a:pPr indent="-381000" lvl="0" marL="45720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⟲"/>
            </a:pPr>
            <a:r>
              <a:rPr b="1" lang="iw" sz="2400">
                <a:solidFill>
                  <a:schemeClr val="dk1"/>
                </a:solidFill>
                <a:highlight>
                  <a:srgbClr val="FAFAFA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חצי איש ברזל גן שמואל וגם באירופה במקביל.</a:t>
            </a:r>
          </a:p>
          <a:p>
            <a:pPr indent="-381000" lvl="0" marL="45720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⟲"/>
            </a:pPr>
            <a:r>
              <a:rPr lang="iw" sz="2400">
                <a:solidFill>
                  <a:schemeClr val="dk1"/>
                </a:solidFill>
                <a:highlight>
                  <a:srgbClr val="FAFAFA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מחנות אימון לקראת אירועים גדולים</a:t>
            </a:r>
          </a:p>
          <a:p>
            <a:pPr indent="-381000" lvl="0" marL="45720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⟲"/>
            </a:pPr>
            <a:r>
              <a:rPr lang="iw" sz="2400">
                <a:solidFill>
                  <a:schemeClr val="dk1"/>
                </a:solidFill>
                <a:highlight>
                  <a:srgbClr val="FAFAFA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ישראמן חצי/ מלא ינואר 2019</a:t>
            </a:r>
          </a:p>
          <a:p>
            <a:pPr indent="-381000" lvl="0" marL="457200" rtl="1" algn="r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⟲"/>
            </a:pPr>
            <a:r>
              <a:rPr lang="iw" sz="2400">
                <a:solidFill>
                  <a:schemeClr val="dk1"/>
                </a:solidFill>
                <a:highlight>
                  <a:srgbClr val="FAFAFA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...איש ברזל אוסטריה 2019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11" y="0"/>
            <a:ext cx="8229589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/>
          <p:nvPr>
            <p:ph type="ctrTitle"/>
          </p:nvPr>
        </p:nvSpPr>
        <p:spPr>
          <a:xfrm>
            <a:off x="311700" y="397275"/>
            <a:ext cx="8520600" cy="9522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1">
              <a:spcBef>
                <a:spcPts val="0"/>
              </a:spcBef>
              <a:buNone/>
            </a:pPr>
            <a:r>
              <a:rPr lang="iw" sz="3600"/>
              <a:t>תכנית אימון</a:t>
            </a:r>
          </a:p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x="311700" y="1538725"/>
            <a:ext cx="8520600" cy="160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iw" sz="2400" u="sng">
                <a:solidFill>
                  <a:schemeClr val="accent5"/>
                </a:solidFill>
                <a:hlinkClick r:id="rId4"/>
              </a:rPr>
              <a:t>www.trainingpeaks.com</a:t>
            </a:r>
          </a:p>
          <a:p>
            <a:pPr lvl="0" rtl="0">
              <a:spcBef>
                <a:spcPts val="0"/>
              </a:spcBef>
              <a:buNone/>
            </a:pPr>
            <a:r>
              <a:rPr lang="iw"/>
              <a:t>Tests &amp; zones</a:t>
            </a:r>
          </a:p>
          <a:p>
            <a:pPr lvl="0" rtl="1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5721" y="937475"/>
            <a:ext cx="2888198" cy="11648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ailfish logo.jpg" id="95" name="Shape 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43401" y="588425"/>
            <a:ext cx="2360124" cy="17184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uunto logo.jpg" id="96" name="Shape 9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92775" y="2457511"/>
            <a:ext cx="3461376" cy="110279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SRAMAN-Garmin-30-12.png" id="97" name="Shape 97"/>
          <p:cNvPicPr preferRelativeResize="0"/>
          <p:nvPr/>
        </p:nvPicPr>
        <p:blipFill rotWithShape="1">
          <a:blip r:embed="rId6">
            <a:alphaModFix/>
          </a:blip>
          <a:srcRect b="64637" l="10314" r="8212" t="25199"/>
          <a:stretch/>
        </p:blipFill>
        <p:spPr>
          <a:xfrm>
            <a:off x="1103175" y="2969050"/>
            <a:ext cx="2850750" cy="52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311700" y="506275"/>
            <a:ext cx="8520600" cy="995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1" algn="r">
              <a:spcBef>
                <a:spcPts val="0"/>
              </a:spcBef>
              <a:buNone/>
            </a:pPr>
            <a:r>
              <a:rPr lang="iw" sz="3600"/>
              <a:t>לסיום</a:t>
            </a: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311700" y="1737925"/>
            <a:ext cx="8520600" cy="2695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1000" lvl="0" marL="45720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⟲"/>
            </a:pPr>
            <a:r>
              <a:rPr lang="iw" sz="2400">
                <a:solidFill>
                  <a:schemeClr val="dk1"/>
                </a:solidFill>
                <a:highlight>
                  <a:srgbClr val="FAFAFA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ציוד וייצוג</a:t>
            </a:r>
          </a:p>
          <a:p>
            <a:pPr indent="-381000" lvl="0" marL="45720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⟲"/>
            </a:pPr>
            <a:r>
              <a:rPr lang="iw" sz="2400">
                <a:solidFill>
                  <a:schemeClr val="dk1"/>
                </a:solidFill>
                <a:highlight>
                  <a:srgbClr val="FAFAFA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קח-תן</a:t>
            </a:r>
          </a:p>
          <a:p>
            <a:pPr indent="-381000" lvl="0" marL="457200" rtl="1" algn="r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⟲"/>
            </a:pPr>
            <a:r>
              <a:rPr lang="iw" sz="2400">
                <a:solidFill>
                  <a:schemeClr val="dk1"/>
                </a:solidFill>
                <a:highlight>
                  <a:srgbClr val="FAFAFA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תודה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